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4" r:id="rId6"/>
    <p:sldId id="265" r:id="rId7"/>
    <p:sldId id="260" r:id="rId8"/>
    <p:sldId id="261" r:id="rId9"/>
    <p:sldId id="266" r:id="rId10"/>
    <p:sldId id="262" r:id="rId11"/>
    <p:sldId id="263" r:id="rId12"/>
  </p:sldIdLst>
  <p:sldSz cx="14630400" cy="8229600"/>
  <p:notesSz cx="8229600" cy="14630400"/>
  <p:embeddedFontLst>
    <p:embeddedFont>
      <p:font typeface="Roboto Bold" panose="02000000000000000000" pitchFamily="2" charset="0"/>
      <p:bold r:id="rId14"/>
    </p:embeddedFont>
    <p:embeddedFont>
      <p:font typeface="Roboto" panose="02000000000000000000" pitchFamily="2" charset="0"/>
      <p:regular r:id="rId15"/>
    </p:embeddedFont>
    <p:embeddedFont>
      <p:font typeface="Roboto Mono Medium" panose="00000009000000000000" pitchFamily="49" charset="0"/>
      <p:regular r:id="rId16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6484" autoAdjust="0"/>
  </p:normalViewPr>
  <p:slideViewPr>
    <p:cSldViewPr snapToGrid="0" snapToObjects="1">
      <p:cViewPr varScale="1">
        <p:scale>
          <a:sx n="49" d="100"/>
          <a:sy n="49" d="100"/>
        </p:scale>
        <p:origin x="1332" y="258"/>
      </p:cViewPr>
      <p:guideLst/>
    </p:cSldViewPr>
  </p:slideViewPr>
  <p:notesTextViewPr>
    <p:cViewPr>
      <p:scale>
        <a:sx n="1" d="1"/>
        <a:sy n="1" d="1"/>
      </p:scale>
      <p:origin x="0" y="-1728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1929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spring.task.scheduling.pool.size</a:t>
            </a:r>
            <a:r>
              <a:rPr lang="en-US" altLang="zh-TW" dirty="0"/>
              <a:t>=10</a:t>
            </a:r>
          </a:p>
          <a:p>
            <a:br>
              <a:rPr lang="en-US" altLang="zh-TW" dirty="0"/>
            </a:br>
            <a:r>
              <a:rPr lang="en-US" altLang="zh-TW" dirty="0"/>
              <a:t>// </a:t>
            </a:r>
            <a:r>
              <a:rPr lang="zh-TW" altLang="en-US" dirty="0"/>
              <a:t>設定每天下午</a:t>
            </a:r>
            <a:r>
              <a:rPr lang="en-US" altLang="zh-TW" dirty="0"/>
              <a:t>3</a:t>
            </a:r>
            <a:r>
              <a:rPr lang="zh-TW" altLang="en-US" dirty="0"/>
              <a:t>點執行，使用特定時區 </a:t>
            </a:r>
            <a:r>
              <a:rPr lang="en-US" altLang="zh-TW" dirty="0"/>
              <a:t>"Asia/Taipei" @Scheduled(cron = "0 0 15 * * ?", zone = "Asia/Taipei")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/>
              <a:t>import </a:t>
            </a:r>
            <a:r>
              <a:rPr lang="en-US" altLang="zh-TW" dirty="0" err="1"/>
              <a:t>org.springframework.context.annotation.Configuration</a:t>
            </a:r>
            <a:r>
              <a:rPr lang="en-US" altLang="zh-TW" dirty="0"/>
              <a:t>;</a:t>
            </a:r>
          </a:p>
          <a:p>
            <a:r>
              <a:rPr lang="en-US" altLang="zh-TW" dirty="0"/>
              <a:t>import </a:t>
            </a:r>
            <a:r>
              <a:rPr lang="en-US" altLang="zh-TW" dirty="0" err="1"/>
              <a:t>org.springframework.scheduling.annotation.EnableScheduling</a:t>
            </a:r>
            <a:r>
              <a:rPr lang="en-US" altLang="zh-TW" dirty="0"/>
              <a:t>;</a:t>
            </a:r>
          </a:p>
          <a:p>
            <a:r>
              <a:rPr lang="en-US" altLang="zh-TW" dirty="0"/>
              <a:t>import </a:t>
            </a:r>
            <a:r>
              <a:rPr lang="en-US" altLang="zh-TW" dirty="0" err="1"/>
              <a:t>org.springframework.scheduling.config.ScheduledTaskRegistrar</a:t>
            </a:r>
            <a:r>
              <a:rPr lang="en-US" altLang="zh-TW" dirty="0"/>
              <a:t>;</a:t>
            </a:r>
          </a:p>
          <a:p>
            <a:r>
              <a:rPr lang="en-US" altLang="zh-TW" dirty="0"/>
              <a:t>import </a:t>
            </a:r>
            <a:r>
              <a:rPr lang="en-US" altLang="zh-TW" dirty="0" err="1"/>
              <a:t>org.springframework.scheduling.annotation.SchedulingConfigurer</a:t>
            </a:r>
            <a:r>
              <a:rPr lang="en-US" altLang="zh-TW" dirty="0"/>
              <a:t>;</a:t>
            </a:r>
          </a:p>
          <a:p>
            <a:r>
              <a:rPr lang="en-US" altLang="zh-TW" dirty="0"/>
              <a:t>import org.springframework.scheduling.concurrent.ThreadPoolTaskScheduler;</a:t>
            </a:r>
          </a:p>
          <a:p>
            <a:endParaRPr lang="en-US" altLang="zh-TW" dirty="0"/>
          </a:p>
          <a:p>
            <a:r>
              <a:rPr lang="en-US" altLang="zh-TW" dirty="0"/>
              <a:t>import </a:t>
            </a:r>
            <a:r>
              <a:rPr lang="en-US" altLang="zh-TW" dirty="0" err="1"/>
              <a:t>java.time.LocalDateTime</a:t>
            </a:r>
            <a:r>
              <a:rPr lang="en-US" altLang="zh-TW" dirty="0"/>
              <a:t>;</a:t>
            </a:r>
          </a:p>
          <a:p>
            <a:r>
              <a:rPr lang="en-US" altLang="zh-TW" dirty="0"/>
              <a:t>import </a:t>
            </a:r>
            <a:r>
              <a:rPr lang="en-US" altLang="zh-TW" dirty="0" err="1"/>
              <a:t>java.util.concurrent.Executors</a:t>
            </a:r>
            <a:r>
              <a:rPr lang="en-US" altLang="zh-TW" dirty="0"/>
              <a:t>;</a:t>
            </a:r>
          </a:p>
          <a:p>
            <a:endParaRPr lang="en-US" altLang="zh-TW" dirty="0"/>
          </a:p>
          <a:p>
            <a:r>
              <a:rPr lang="en-US" altLang="zh-TW" dirty="0"/>
              <a:t>@Configuration</a:t>
            </a:r>
          </a:p>
          <a:p>
            <a:r>
              <a:rPr lang="en-US" altLang="zh-TW" dirty="0"/>
              <a:t>@EnableScheduling</a:t>
            </a:r>
          </a:p>
          <a:p>
            <a:r>
              <a:rPr lang="en-US" altLang="zh-TW" dirty="0"/>
              <a:t>public class </a:t>
            </a:r>
            <a:r>
              <a:rPr lang="en-US" altLang="zh-TW" dirty="0" err="1"/>
              <a:t>DynamicTaskConfig</a:t>
            </a:r>
            <a:r>
              <a:rPr lang="en-US" altLang="zh-TW" dirty="0"/>
              <a:t> implements </a:t>
            </a:r>
            <a:r>
              <a:rPr lang="en-US" altLang="zh-TW" dirty="0" err="1"/>
              <a:t>SchedulingConfigurer</a:t>
            </a:r>
            <a:r>
              <a:rPr lang="en-US" altLang="zh-TW" dirty="0"/>
              <a:t> {</a:t>
            </a:r>
          </a:p>
          <a:p>
            <a:endParaRPr lang="en-US" altLang="zh-TW" dirty="0"/>
          </a:p>
          <a:p>
            <a:r>
              <a:rPr lang="en-US" altLang="zh-TW" dirty="0"/>
              <a:t>    @Override</a:t>
            </a:r>
          </a:p>
          <a:p>
            <a:r>
              <a:rPr lang="en-US" altLang="zh-TW" dirty="0"/>
              <a:t>    public void </a:t>
            </a:r>
            <a:r>
              <a:rPr lang="en-US" altLang="zh-TW" dirty="0" err="1"/>
              <a:t>configureTasks</a:t>
            </a:r>
            <a:r>
              <a:rPr lang="en-US" altLang="zh-TW" dirty="0"/>
              <a:t>(</a:t>
            </a:r>
            <a:r>
              <a:rPr lang="en-US" altLang="zh-TW" dirty="0" err="1"/>
              <a:t>ScheduledTaskRegistrar</a:t>
            </a:r>
            <a:r>
              <a:rPr lang="en-US" altLang="zh-TW" dirty="0"/>
              <a:t> </a:t>
            </a:r>
            <a:r>
              <a:rPr lang="en-US" altLang="zh-TW" dirty="0" err="1"/>
              <a:t>taskRegistrar</a:t>
            </a:r>
            <a:r>
              <a:rPr lang="en-US" altLang="zh-TW" dirty="0"/>
              <a:t>) {</a:t>
            </a:r>
          </a:p>
          <a:p>
            <a:r>
              <a:rPr lang="en-US" altLang="zh-TW" dirty="0"/>
              <a:t>        // </a:t>
            </a:r>
            <a:r>
              <a:rPr lang="zh-TW" altLang="en-US" dirty="0"/>
              <a:t>使用 </a:t>
            </a:r>
            <a:r>
              <a:rPr lang="en-US" altLang="zh-TW" dirty="0" err="1"/>
              <a:t>ThreadPoolTaskScheduler</a:t>
            </a:r>
            <a:r>
              <a:rPr lang="en-US" altLang="zh-TW" dirty="0"/>
              <a:t> </a:t>
            </a:r>
            <a:r>
              <a:rPr lang="zh-TW" altLang="en-US" dirty="0"/>
              <a:t>提供線程池</a:t>
            </a:r>
          </a:p>
          <a:p>
            <a:r>
              <a:rPr lang="zh-TW" altLang="en-US" dirty="0"/>
              <a:t>        </a:t>
            </a:r>
            <a:r>
              <a:rPr lang="en-US" altLang="zh-TW" dirty="0" err="1"/>
              <a:t>ThreadPoolTaskScheduler</a:t>
            </a:r>
            <a:r>
              <a:rPr lang="en-US" altLang="zh-TW" dirty="0"/>
              <a:t> scheduler = new </a:t>
            </a:r>
            <a:r>
              <a:rPr lang="en-US" altLang="zh-TW" dirty="0" err="1"/>
              <a:t>ThreadPoolTaskScheduler</a:t>
            </a:r>
            <a:r>
              <a:rPr lang="en-US" altLang="zh-TW" dirty="0"/>
              <a:t>();</a:t>
            </a:r>
          </a:p>
          <a:p>
            <a:r>
              <a:rPr lang="en-US" altLang="zh-TW" dirty="0"/>
              <a:t>        </a:t>
            </a:r>
            <a:r>
              <a:rPr lang="en-US" altLang="zh-TW" dirty="0" err="1"/>
              <a:t>scheduler.setPoolSize</a:t>
            </a:r>
            <a:r>
              <a:rPr lang="en-US" altLang="zh-TW" dirty="0"/>
              <a:t>(5); // </a:t>
            </a:r>
            <a:r>
              <a:rPr lang="zh-TW" altLang="en-US" dirty="0"/>
              <a:t>設定執行緒池大小</a:t>
            </a:r>
          </a:p>
          <a:p>
            <a:r>
              <a:rPr lang="zh-TW" altLang="en-US" dirty="0"/>
              <a:t>        </a:t>
            </a:r>
            <a:r>
              <a:rPr lang="en-US" altLang="zh-TW" dirty="0" err="1"/>
              <a:t>scheduler.initialize</a:t>
            </a:r>
            <a:r>
              <a:rPr lang="en-US" altLang="zh-TW" dirty="0"/>
              <a:t>();</a:t>
            </a:r>
          </a:p>
          <a:p>
            <a:r>
              <a:rPr lang="en-US" altLang="zh-TW" dirty="0"/>
              <a:t>        </a:t>
            </a:r>
            <a:r>
              <a:rPr lang="en-US" altLang="zh-TW" dirty="0" err="1"/>
              <a:t>taskRegistrar.setTaskScheduler</a:t>
            </a:r>
            <a:r>
              <a:rPr lang="en-US" altLang="zh-TW" dirty="0"/>
              <a:t>(scheduler);</a:t>
            </a:r>
          </a:p>
          <a:p>
            <a:endParaRPr lang="en-US" altLang="zh-TW" dirty="0"/>
          </a:p>
          <a:p>
            <a:r>
              <a:rPr lang="en-US" altLang="zh-TW" dirty="0"/>
              <a:t>        // </a:t>
            </a:r>
            <a:r>
              <a:rPr lang="zh-TW" altLang="en-US" dirty="0"/>
              <a:t>動態添加任務</a:t>
            </a:r>
          </a:p>
          <a:p>
            <a:r>
              <a:rPr lang="zh-TW" altLang="en-US" dirty="0"/>
              <a:t>        </a:t>
            </a:r>
            <a:r>
              <a:rPr lang="en-US" altLang="zh-TW" dirty="0" err="1"/>
              <a:t>taskRegistrar.addTriggerTask</a:t>
            </a:r>
            <a:r>
              <a:rPr lang="en-US" altLang="zh-TW" dirty="0"/>
              <a:t>(</a:t>
            </a:r>
          </a:p>
          <a:p>
            <a:r>
              <a:rPr lang="en-US" altLang="zh-TW" dirty="0"/>
              <a:t>            // </a:t>
            </a:r>
            <a:r>
              <a:rPr lang="zh-TW" altLang="en-US" dirty="0"/>
              <a:t>具體的任務邏輯</a:t>
            </a:r>
          </a:p>
          <a:p>
            <a:r>
              <a:rPr lang="zh-TW" altLang="en-US" dirty="0"/>
              <a:t>            </a:t>
            </a:r>
            <a:r>
              <a:rPr lang="en-US" altLang="zh-TW" dirty="0"/>
              <a:t>() -&gt; </a:t>
            </a:r>
            <a:r>
              <a:rPr lang="en-US" altLang="zh-TW" dirty="0" err="1"/>
              <a:t>System.out.println</a:t>
            </a:r>
            <a:r>
              <a:rPr lang="en-US" altLang="zh-TW" dirty="0"/>
              <a:t>("</a:t>
            </a:r>
            <a:r>
              <a:rPr lang="zh-TW" altLang="en-US" dirty="0"/>
              <a:t>動態排程任務執行時間</a:t>
            </a:r>
            <a:r>
              <a:rPr lang="en-US" altLang="zh-TW" dirty="0"/>
              <a:t>: " + </a:t>
            </a:r>
            <a:r>
              <a:rPr lang="en-US" altLang="zh-TW" dirty="0" err="1"/>
              <a:t>LocalDateTime.now</a:t>
            </a:r>
            <a:r>
              <a:rPr lang="en-US" altLang="zh-TW" dirty="0"/>
              <a:t>()),</a:t>
            </a:r>
          </a:p>
          <a:p>
            <a:endParaRPr lang="en-US" altLang="zh-TW" dirty="0"/>
          </a:p>
          <a:p>
            <a:r>
              <a:rPr lang="en-US" altLang="zh-TW" dirty="0"/>
              <a:t>            // </a:t>
            </a:r>
            <a:r>
              <a:rPr lang="zh-TW" altLang="en-US" dirty="0"/>
              <a:t>設定觸發器，例如每 </a:t>
            </a:r>
            <a:r>
              <a:rPr lang="en-US" altLang="zh-TW" dirty="0"/>
              <a:t>10 </a:t>
            </a:r>
            <a:r>
              <a:rPr lang="zh-TW" altLang="en-US" dirty="0"/>
              <a:t>秒執行一次</a:t>
            </a:r>
          </a:p>
          <a:p>
            <a:r>
              <a:rPr lang="zh-TW" altLang="en-US" dirty="0"/>
              <a:t>            </a:t>
            </a:r>
            <a:r>
              <a:rPr lang="en-US" altLang="zh-TW" dirty="0" err="1"/>
              <a:t>triggerContext</a:t>
            </a:r>
            <a:r>
              <a:rPr lang="en-US" altLang="zh-TW" dirty="0"/>
              <a:t> -&gt; {</a:t>
            </a:r>
          </a:p>
          <a:p>
            <a:r>
              <a:rPr lang="en-US" altLang="zh-TW" dirty="0"/>
              <a:t>                return </a:t>
            </a:r>
            <a:r>
              <a:rPr lang="en-US" altLang="zh-TW" dirty="0" err="1"/>
              <a:t>java.util.Date.from</a:t>
            </a:r>
            <a:r>
              <a:rPr lang="en-US" altLang="zh-TW" dirty="0"/>
              <a:t>(</a:t>
            </a:r>
          </a:p>
          <a:p>
            <a:r>
              <a:rPr lang="en-US" altLang="zh-TW" dirty="0"/>
              <a:t>                    </a:t>
            </a:r>
            <a:r>
              <a:rPr lang="en-US" altLang="zh-TW" dirty="0" err="1"/>
              <a:t>java.time.Instant.now</a:t>
            </a:r>
            <a:r>
              <a:rPr lang="en-US" altLang="zh-TW" dirty="0"/>
              <a:t>().</a:t>
            </a:r>
            <a:r>
              <a:rPr lang="en-US" altLang="zh-TW" dirty="0" err="1"/>
              <a:t>plusSeconds</a:t>
            </a:r>
            <a:r>
              <a:rPr lang="en-US" altLang="zh-TW" dirty="0"/>
              <a:t>(10)</a:t>
            </a:r>
          </a:p>
          <a:p>
            <a:r>
              <a:rPr lang="en-US" altLang="zh-TW" dirty="0"/>
              <a:t>                );</a:t>
            </a:r>
          </a:p>
          <a:p>
            <a:r>
              <a:rPr lang="en-US" altLang="zh-TW" dirty="0"/>
              <a:t>            }</a:t>
            </a:r>
          </a:p>
          <a:p>
            <a:r>
              <a:rPr lang="en-US" altLang="zh-TW" dirty="0"/>
              <a:t>        );</a:t>
            </a:r>
          </a:p>
          <a:p>
            <a:r>
              <a:rPr lang="en-US" altLang="zh-TW" dirty="0"/>
              <a:t>    }</a:t>
            </a:r>
          </a:p>
          <a:p>
            <a:r>
              <a:rPr lang="en-US" altLang="zh-TW"/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3B049-7F06-137F-CB71-999081417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EEACF0-8FB3-46F5-5303-AE9F387212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7F5002-83E3-F14B-3324-8D5C1A116D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C856B-B772-A97A-BCB8-892623F58A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88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566D4-3707-22C9-2E3D-D8476ECB5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D6DA9E-4B68-8C9E-F37C-C7024DE2ED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348EFA-8D9E-9E23-5A3A-765B02DDC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337F09-3330-6ADB-7ACB-0450FB8339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978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7D5E1-972D-EFC3-6CBA-A56D38921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F20221-7207-7CB1-3775-F189A20A20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03F284-A007-4B06-4B6E-04DC2642AA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@Scheduled(initialDelay = 5000, </a:t>
            </a:r>
            <a:r>
              <a:rPr lang="en-US" altLang="zh-TW" dirty="0" err="1"/>
              <a:t>fixedRate</a:t>
            </a:r>
            <a:r>
              <a:rPr lang="en-US" altLang="zh-TW" dirty="0"/>
              <a:t> = 60000) // </a:t>
            </a:r>
            <a:r>
              <a:rPr lang="zh-TW" altLang="en-US" dirty="0"/>
              <a:t>啟動後延遲 </a:t>
            </a:r>
            <a:r>
              <a:rPr lang="en-US" altLang="zh-TW" dirty="0"/>
              <a:t>5 </a:t>
            </a:r>
            <a:r>
              <a:rPr lang="zh-TW" altLang="en-US" dirty="0"/>
              <a:t>秒，之後每分鐘執行一次 </a:t>
            </a:r>
            <a:br>
              <a:rPr lang="en-US" altLang="zh-TW" dirty="0"/>
            </a:br>
            <a:r>
              <a:rPr lang="en-US" altLang="zh-TW" dirty="0"/>
              <a:t>public void </a:t>
            </a:r>
            <a:r>
              <a:rPr lang="en-US" altLang="zh-TW" dirty="0" err="1"/>
              <a:t>initialDelayTask</a:t>
            </a:r>
            <a:r>
              <a:rPr lang="en-US" altLang="zh-TW" dirty="0"/>
              <a:t>() { </a:t>
            </a:r>
            <a:r>
              <a:rPr lang="en-US" altLang="zh-TW" dirty="0" err="1"/>
              <a:t>System.out.println</a:t>
            </a:r>
            <a:r>
              <a:rPr lang="en-US" altLang="zh-TW" dirty="0"/>
              <a:t>("</a:t>
            </a:r>
            <a:r>
              <a:rPr lang="zh-TW" altLang="en-US" dirty="0"/>
              <a:t>延遲後開始執行：</a:t>
            </a:r>
            <a:r>
              <a:rPr lang="en-US" altLang="zh-TW" dirty="0"/>
              <a:t>" + </a:t>
            </a:r>
            <a:r>
              <a:rPr lang="en-US" altLang="zh-TW" dirty="0" err="1"/>
              <a:t>System.currentTimeMillis</a:t>
            </a:r>
            <a:r>
              <a:rPr lang="en-US" altLang="zh-TW" dirty="0"/>
              <a:t>()); }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2D3E2-C450-34D4-CF10-0005033B4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269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92" userDrawn="1">
          <p15:clr>
            <a:srgbClr val="F26B43"/>
          </p15:clr>
        </p15:guide>
        <p15:guide id="2" pos="46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Spring Boot 定時任務完全指南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本指南將帶您深入了解 Spring Boot 定時任務的實現。我們將探討如何輕鬆地為您的應用添加自動化定時功能，提高效率和可靠性。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302568"/>
            <a:ext cx="362903" cy="362903"/>
          </a:xfrm>
          <a:prstGeom prst="roundRect">
            <a:avLst>
              <a:gd name="adj" fmla="val 25194296"/>
            </a:avLst>
          </a:prstGeom>
          <a:solidFill>
            <a:schemeClr val="bg1">
              <a:lumMod val="85000"/>
            </a:schemeClr>
          </a:solidFill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" name="Text 3"/>
          <p:cNvSpPr/>
          <p:nvPr/>
        </p:nvSpPr>
        <p:spPr>
          <a:xfrm>
            <a:off x="6756440" y="5285661"/>
            <a:ext cx="210788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altLang="zh-TW" sz="2200" b="1" kern="0" spc="-18" dirty="0">
                <a:solidFill>
                  <a:srgbClr val="E5E0D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Lyndon Yeh</a:t>
            </a:r>
            <a:r>
              <a:rPr lang="en-US" sz="2200" b="1" kern="0" spc="-18" dirty="0">
                <a:solidFill>
                  <a:srgbClr val="E5E0D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3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6495" y="597218"/>
            <a:ext cx="5429369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kern="0" spc="-128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調整定時任務配置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495" y="1601629"/>
            <a:ext cx="542925" cy="5429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6495" y="2361724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kern="0" spc="-64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線程池大小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6246495" y="2831306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kern="0" spc="-17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在 application.properties 中設置 spring.task.scheduling.pool.size。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6495" y="3830241"/>
            <a:ext cx="542925" cy="5429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46495" y="4590336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kern="0" spc="-64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執行時區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6246495" y="5059918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kern="0" spc="-17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使用 @Scheduled 的 zone 屬性設置特定時區。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6495" y="6058853"/>
            <a:ext cx="542925" cy="5429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46495" y="6818947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kern="0" spc="-64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動態管理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6246495" y="7288530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kern="0" spc="-17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實現 SchedulingConfigurer 接口，動態管理任務。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46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總結與最佳實踐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30" y="1997035"/>
            <a:ext cx="1614011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73592" y="2585680"/>
            <a:ext cx="16156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088255" y="22238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合理使用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088255" y="2714268"/>
            <a:ext cx="35909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根據業務需求選擇適當的調度方式。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918115" y="3317081"/>
            <a:ext cx="8861822" cy="15240"/>
          </a:xfrm>
          <a:prstGeom prst="roundRect">
            <a:avLst>
              <a:gd name="adj" fmla="val 223256"/>
            </a:avLst>
          </a:prstGeom>
          <a:solidFill>
            <a:srgbClr val="595959"/>
          </a:solidFill>
          <a:ln/>
        </p:spPr>
        <p:txBody>
          <a:bodyPr/>
          <a:lstStyle/>
          <a:p>
            <a:endParaRPr lang="zh-TW" alt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424" y="3360658"/>
            <a:ext cx="3228022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3592" y="3787378"/>
            <a:ext cx="16156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895261" y="35874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異常處理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895261" y="4077891"/>
            <a:ext cx="44886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妥善處理任務中的異常，避免影響其他任務。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223256"/>
            </a:avLst>
          </a:prstGeom>
          <a:solidFill>
            <a:srgbClr val="595959"/>
          </a:solidFill>
          <a:ln/>
        </p:spPr>
        <p:txBody>
          <a:bodyPr/>
          <a:lstStyle/>
          <a:p>
            <a:endParaRPr lang="zh-TW" alt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18" y="4724281"/>
            <a:ext cx="484203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3592" y="5151001"/>
            <a:ext cx="16156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6702266" y="49510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監控與日誌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6702266" y="5441513"/>
            <a:ext cx="42642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實施監控，記錄詳細日誌，及時發現問題。</a:t>
            </a:r>
            <a:endParaRPr lang="en-US" sz="1750" dirty="0"/>
          </a:p>
        </p:txBody>
      </p:sp>
      <p:sp>
        <p:nvSpPr>
          <p:cNvPr id="17" name="Shape 12"/>
          <p:cNvSpPr/>
          <p:nvPr/>
        </p:nvSpPr>
        <p:spPr>
          <a:xfrm>
            <a:off x="6532126" y="6044327"/>
            <a:ext cx="7247811" cy="15240"/>
          </a:xfrm>
          <a:prstGeom prst="roundRect">
            <a:avLst>
              <a:gd name="adj" fmla="val 223256"/>
            </a:avLst>
          </a:prstGeom>
          <a:solidFill>
            <a:srgbClr val="595959"/>
          </a:solidFill>
          <a:ln/>
        </p:spPr>
        <p:txBody>
          <a:bodyPr/>
          <a:lstStyle/>
          <a:p>
            <a:endParaRPr lang="zh-TW" altLang="en-US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294" y="6087904"/>
            <a:ext cx="6456164" cy="1306949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73473" y="6514624"/>
            <a:ext cx="16156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4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7509272" y="63147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測試與維護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509272" y="6805136"/>
            <a:ext cx="42642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編寫單元測試，定期檢查和優化任務邏輯。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54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準備開發環境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09580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5" name="Text 2"/>
          <p:cNvSpPr/>
          <p:nvPr/>
        </p:nvSpPr>
        <p:spPr>
          <a:xfrm>
            <a:off x="6903839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添加依賴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03839" y="3799999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在 Maven 的 pom.xml 文件中添加 spring-boot-starter 依賴。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309580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8" name="Text 5"/>
          <p:cNvSpPr/>
          <p:nvPr/>
        </p:nvSpPr>
        <p:spPr>
          <a:xfrm>
            <a:off x="10795516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配置文件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95516" y="3799999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確保 application.properties 或 application.yml 已正確設置。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370671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1" name="Text 8"/>
          <p:cNvSpPr/>
          <p:nvPr/>
        </p:nvSpPr>
        <p:spPr>
          <a:xfrm>
            <a:off x="6903839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IDE 設置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03839" y="5861090"/>
            <a:ext cx="69327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使用支持 Spring Boot 的 IDE，如 IntelliJ IDEA 或 Eclipse。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啟用定時功能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創建主應用類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新建一個帶有 main 方法的 Java 類。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添加註解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44924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在類上添加 @SpringBootApplication 和 @EnableScheduling 註解。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運行應用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26375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使用 SpringApplication.run() 啟動應用。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圖片 34" descr="一張含有 文字, 螢幕擷取畫面, 字型, 軟體 的圖片&#10;&#10;自動產生的描述">
            <a:extLst>
              <a:ext uri="{FF2B5EF4-FFF2-40B4-BE49-F238E27FC236}">
                <a16:creationId xmlns:a16="http://schemas.microsoft.com/office/drawing/2014/main" id="{CA58C725-6476-E9B3-41B0-983F1A5F3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518" y="1438794"/>
            <a:ext cx="11698333" cy="492511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4FF3C-5842-A2BA-FB20-53880E675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DD3D4A3-B826-2A38-4F7B-B7630AF8561B}"/>
              </a:ext>
            </a:extLst>
          </p:cNvPr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創建定時任務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03539DF0-0638-9F99-9877-AB3997A92BB2}"/>
              </a:ext>
            </a:extLst>
          </p:cNvPr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步驟 1：創建類</a:t>
            </a:r>
            <a:endParaRPr lang="en-US" sz="22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973D975F-F54A-6487-597B-A02FC9A175C4}"/>
              </a:ext>
            </a:extLst>
          </p:cNvPr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新建一個 Java 類並使用 @Component 註解標記。</a:t>
            </a:r>
            <a:endParaRPr lang="en-US" sz="17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51D843C1-4997-F482-612A-17992EBC5C4E}"/>
              </a:ext>
            </a:extLst>
          </p:cNvPr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步驟 2：添加方法</a:t>
            </a:r>
            <a:endParaRPr lang="en-US" sz="22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3D1FDEAC-5B9E-FA1C-8A00-578B6300AA30}"/>
              </a:ext>
            </a:extLst>
          </p:cNvPr>
          <p:cNvSpPr/>
          <p:nvPr/>
        </p:nvSpPr>
        <p:spPr>
          <a:xfrm>
            <a:off x="5332928" y="45783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在類中創建要定時執行的方法。</a:t>
            </a:r>
            <a:endParaRPr lang="en-US" sz="175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B8369CE1-3D2D-7D5B-EC52-5B38822A62D7}"/>
              </a:ext>
            </a:extLst>
          </p:cNvPr>
          <p:cNvSpPr/>
          <p:nvPr/>
        </p:nvSpPr>
        <p:spPr>
          <a:xfrm>
            <a:off x="9872067" y="3997166"/>
            <a:ext cx="34744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步驟 3：使用 @Scheduled</a:t>
            </a:r>
            <a:endParaRPr lang="en-US" sz="22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4D51BCC7-27D5-9E7E-710D-0D34CF167BD4}"/>
              </a:ext>
            </a:extLst>
          </p:cNvPr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在方法上添加 @Scheduled 註解，設置執行時間。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122317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7902F-AA0F-D3E6-1180-A3C266EC1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圖片 36" descr="一張含有 文字, 螢幕擷取畫面, 字型 的圖片">
            <a:extLst>
              <a:ext uri="{FF2B5EF4-FFF2-40B4-BE49-F238E27FC236}">
                <a16:creationId xmlns:a16="http://schemas.microsoft.com/office/drawing/2014/main" id="{17A244EC-6136-2D53-9ACE-437BEBB02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139" y="428802"/>
            <a:ext cx="10375528" cy="751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55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3881" y="450890"/>
            <a:ext cx="4099203" cy="512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kern="0" spc="-97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Cron 表達式詳解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808315" y="1291114"/>
            <a:ext cx="22860" cy="6487597"/>
          </a:xfrm>
          <a:prstGeom prst="roundRect">
            <a:avLst>
              <a:gd name="adj" fmla="val 107593"/>
            </a:avLst>
          </a:prstGeom>
          <a:solidFill>
            <a:srgbClr val="59595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4" name="Shape 2"/>
          <p:cNvSpPr/>
          <p:nvPr/>
        </p:nvSpPr>
        <p:spPr>
          <a:xfrm>
            <a:off x="981313" y="1648539"/>
            <a:ext cx="573881" cy="22860"/>
          </a:xfrm>
          <a:prstGeom prst="roundRect">
            <a:avLst>
              <a:gd name="adj" fmla="val 107593"/>
            </a:avLst>
          </a:prstGeom>
          <a:solidFill>
            <a:srgbClr val="59595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5" name="Shape 3"/>
          <p:cNvSpPr/>
          <p:nvPr/>
        </p:nvSpPr>
        <p:spPr>
          <a:xfrm>
            <a:off x="635318" y="1475542"/>
            <a:ext cx="368856" cy="368856"/>
          </a:xfrm>
          <a:prstGeom prst="roundRect">
            <a:avLst>
              <a:gd name="adj" fmla="val 6668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6" name="Text 4"/>
          <p:cNvSpPr/>
          <p:nvPr/>
        </p:nvSpPr>
        <p:spPr>
          <a:xfrm>
            <a:off x="749618" y="1536978"/>
            <a:ext cx="140256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kern="0" spc="-58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721525" y="1455063"/>
            <a:ext cx="2049542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kern="0" spc="-48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秒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721525" y="1809512"/>
            <a:ext cx="12334994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kern="0" spc="-13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0-59，允許特殊字符如 * , - /</a:t>
            </a:r>
            <a:endParaRPr lang="en-US" sz="1250" dirty="0"/>
          </a:p>
        </p:txBody>
      </p:sp>
      <p:sp>
        <p:nvSpPr>
          <p:cNvPr id="9" name="Shape 7"/>
          <p:cNvSpPr/>
          <p:nvPr/>
        </p:nvSpPr>
        <p:spPr>
          <a:xfrm>
            <a:off x="981313" y="2757130"/>
            <a:ext cx="573881" cy="22860"/>
          </a:xfrm>
          <a:prstGeom prst="roundRect">
            <a:avLst>
              <a:gd name="adj" fmla="val 107593"/>
            </a:avLst>
          </a:prstGeom>
          <a:solidFill>
            <a:srgbClr val="59595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0" name="Shape 8"/>
          <p:cNvSpPr/>
          <p:nvPr/>
        </p:nvSpPr>
        <p:spPr>
          <a:xfrm>
            <a:off x="635318" y="2584133"/>
            <a:ext cx="368856" cy="368856"/>
          </a:xfrm>
          <a:prstGeom prst="roundRect">
            <a:avLst>
              <a:gd name="adj" fmla="val 6668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1" name="Text 9"/>
          <p:cNvSpPr/>
          <p:nvPr/>
        </p:nvSpPr>
        <p:spPr>
          <a:xfrm>
            <a:off x="749618" y="2645569"/>
            <a:ext cx="140256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kern="0" spc="-58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1721525" y="2563654"/>
            <a:ext cx="2049542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kern="0" spc="-48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分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721525" y="2918103"/>
            <a:ext cx="12334994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kern="0" spc="-13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0-59，允許特殊字符如 * , - /</a:t>
            </a:r>
            <a:endParaRPr lang="en-US" sz="1250" dirty="0"/>
          </a:p>
        </p:txBody>
      </p:sp>
      <p:sp>
        <p:nvSpPr>
          <p:cNvPr id="14" name="Shape 12"/>
          <p:cNvSpPr/>
          <p:nvPr/>
        </p:nvSpPr>
        <p:spPr>
          <a:xfrm>
            <a:off x="981313" y="3865721"/>
            <a:ext cx="573881" cy="22860"/>
          </a:xfrm>
          <a:prstGeom prst="roundRect">
            <a:avLst>
              <a:gd name="adj" fmla="val 107593"/>
            </a:avLst>
          </a:prstGeom>
          <a:solidFill>
            <a:srgbClr val="59595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5" name="Shape 13"/>
          <p:cNvSpPr/>
          <p:nvPr/>
        </p:nvSpPr>
        <p:spPr>
          <a:xfrm>
            <a:off x="635318" y="3692723"/>
            <a:ext cx="368856" cy="368856"/>
          </a:xfrm>
          <a:prstGeom prst="roundRect">
            <a:avLst>
              <a:gd name="adj" fmla="val 6668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6" name="Text 14"/>
          <p:cNvSpPr/>
          <p:nvPr/>
        </p:nvSpPr>
        <p:spPr>
          <a:xfrm>
            <a:off x="749618" y="3754160"/>
            <a:ext cx="140256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kern="0" spc="-58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1900" dirty="0"/>
          </a:p>
        </p:txBody>
      </p:sp>
      <p:sp>
        <p:nvSpPr>
          <p:cNvPr id="17" name="Text 15"/>
          <p:cNvSpPr/>
          <p:nvPr/>
        </p:nvSpPr>
        <p:spPr>
          <a:xfrm>
            <a:off x="1721525" y="3672245"/>
            <a:ext cx="2049542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kern="0" spc="-48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時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721525" y="4026694"/>
            <a:ext cx="12334994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kern="0" spc="-13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0-23，允許特殊字符如 * , - /</a:t>
            </a:r>
            <a:endParaRPr lang="en-US" sz="1250" dirty="0"/>
          </a:p>
        </p:txBody>
      </p:sp>
      <p:sp>
        <p:nvSpPr>
          <p:cNvPr id="19" name="Shape 17"/>
          <p:cNvSpPr/>
          <p:nvPr/>
        </p:nvSpPr>
        <p:spPr>
          <a:xfrm>
            <a:off x="981313" y="4974312"/>
            <a:ext cx="573881" cy="22860"/>
          </a:xfrm>
          <a:prstGeom prst="roundRect">
            <a:avLst>
              <a:gd name="adj" fmla="val 107593"/>
            </a:avLst>
          </a:prstGeom>
          <a:solidFill>
            <a:srgbClr val="59595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0" name="Shape 18"/>
          <p:cNvSpPr/>
          <p:nvPr/>
        </p:nvSpPr>
        <p:spPr>
          <a:xfrm>
            <a:off x="635318" y="4801314"/>
            <a:ext cx="368856" cy="368856"/>
          </a:xfrm>
          <a:prstGeom prst="roundRect">
            <a:avLst>
              <a:gd name="adj" fmla="val 6668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1" name="Text 19"/>
          <p:cNvSpPr/>
          <p:nvPr/>
        </p:nvSpPr>
        <p:spPr>
          <a:xfrm>
            <a:off x="749618" y="4862751"/>
            <a:ext cx="140256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kern="0" spc="-58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4</a:t>
            </a:r>
            <a:endParaRPr lang="en-US" sz="1900" dirty="0"/>
          </a:p>
        </p:txBody>
      </p:sp>
      <p:sp>
        <p:nvSpPr>
          <p:cNvPr id="22" name="Text 20"/>
          <p:cNvSpPr/>
          <p:nvPr/>
        </p:nvSpPr>
        <p:spPr>
          <a:xfrm>
            <a:off x="1721525" y="4780836"/>
            <a:ext cx="2049542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kern="0" spc="-48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日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721525" y="5135285"/>
            <a:ext cx="12334994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kern="0" spc="-13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1-31，允許特殊字符如 * , - ? / L W</a:t>
            </a:r>
            <a:endParaRPr lang="en-US" sz="1250" dirty="0"/>
          </a:p>
        </p:txBody>
      </p:sp>
      <p:sp>
        <p:nvSpPr>
          <p:cNvPr id="24" name="Shape 22"/>
          <p:cNvSpPr/>
          <p:nvPr/>
        </p:nvSpPr>
        <p:spPr>
          <a:xfrm>
            <a:off x="981313" y="6082903"/>
            <a:ext cx="573881" cy="22860"/>
          </a:xfrm>
          <a:prstGeom prst="roundRect">
            <a:avLst>
              <a:gd name="adj" fmla="val 107593"/>
            </a:avLst>
          </a:prstGeom>
          <a:solidFill>
            <a:srgbClr val="59595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5" name="Shape 23"/>
          <p:cNvSpPr/>
          <p:nvPr/>
        </p:nvSpPr>
        <p:spPr>
          <a:xfrm>
            <a:off x="635318" y="5909905"/>
            <a:ext cx="368856" cy="368856"/>
          </a:xfrm>
          <a:prstGeom prst="roundRect">
            <a:avLst>
              <a:gd name="adj" fmla="val 6668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6" name="Text 24"/>
          <p:cNvSpPr/>
          <p:nvPr/>
        </p:nvSpPr>
        <p:spPr>
          <a:xfrm>
            <a:off x="749618" y="5971342"/>
            <a:ext cx="140256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kern="0" spc="-58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5</a:t>
            </a:r>
            <a:endParaRPr lang="en-US" sz="1900" dirty="0"/>
          </a:p>
        </p:txBody>
      </p:sp>
      <p:sp>
        <p:nvSpPr>
          <p:cNvPr id="27" name="Text 25"/>
          <p:cNvSpPr/>
          <p:nvPr/>
        </p:nvSpPr>
        <p:spPr>
          <a:xfrm>
            <a:off x="1721525" y="5889427"/>
            <a:ext cx="2049542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kern="0" spc="-48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月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721525" y="6243876"/>
            <a:ext cx="12334994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kern="0" spc="-13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1-12 或 JAN-DEC，允許特殊字符如 * , - /</a:t>
            </a:r>
            <a:endParaRPr lang="en-US" sz="1250" dirty="0"/>
          </a:p>
        </p:txBody>
      </p:sp>
      <p:sp>
        <p:nvSpPr>
          <p:cNvPr id="29" name="Shape 27"/>
          <p:cNvSpPr/>
          <p:nvPr/>
        </p:nvSpPr>
        <p:spPr>
          <a:xfrm>
            <a:off x="981313" y="7191494"/>
            <a:ext cx="573881" cy="22860"/>
          </a:xfrm>
          <a:prstGeom prst="roundRect">
            <a:avLst>
              <a:gd name="adj" fmla="val 107593"/>
            </a:avLst>
          </a:prstGeom>
          <a:solidFill>
            <a:srgbClr val="595959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0" name="Shape 28"/>
          <p:cNvSpPr/>
          <p:nvPr/>
        </p:nvSpPr>
        <p:spPr>
          <a:xfrm>
            <a:off x="635318" y="7018496"/>
            <a:ext cx="368856" cy="368856"/>
          </a:xfrm>
          <a:prstGeom prst="roundRect">
            <a:avLst>
              <a:gd name="adj" fmla="val 6668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1" name="Text 29"/>
          <p:cNvSpPr/>
          <p:nvPr/>
        </p:nvSpPr>
        <p:spPr>
          <a:xfrm>
            <a:off x="749618" y="7079933"/>
            <a:ext cx="140256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kern="0" spc="-58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6</a:t>
            </a:r>
            <a:endParaRPr lang="en-US" sz="1900" dirty="0"/>
          </a:p>
        </p:txBody>
      </p:sp>
      <p:sp>
        <p:nvSpPr>
          <p:cNvPr id="32" name="Text 30"/>
          <p:cNvSpPr/>
          <p:nvPr/>
        </p:nvSpPr>
        <p:spPr>
          <a:xfrm>
            <a:off x="1721525" y="6998018"/>
            <a:ext cx="2049542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kern="0" spc="-48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星期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721525" y="7352467"/>
            <a:ext cx="12334994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kern="0" spc="-13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0-7 或 SUN-SAT，允許特殊字符如 * , - ? / L #</a:t>
            </a:r>
            <a:endParaRPr lang="en-US" sz="1250" dirty="0"/>
          </a:p>
        </p:txBody>
      </p:sp>
      <p:pic>
        <p:nvPicPr>
          <p:cNvPr id="39" name="圖片 38" descr="一張含有 文字, 螢幕擷取畫面, 字型, 設計 的圖片&#10;&#10;自動產生的描述">
            <a:extLst>
              <a:ext uri="{FF2B5EF4-FFF2-40B4-BE49-F238E27FC236}">
                <a16:creationId xmlns:a16="http://schemas.microsoft.com/office/drawing/2014/main" id="{D2E50441-A8D8-0592-E589-AFC6E68AE1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4354"/>
          <a:stretch/>
        </p:blipFill>
        <p:spPr>
          <a:xfrm>
            <a:off x="6275364" y="614838"/>
            <a:ext cx="6840000" cy="3537239"/>
          </a:xfrm>
          <a:prstGeom prst="rect">
            <a:avLst/>
          </a:prstGeom>
        </p:spPr>
      </p:pic>
      <p:pic>
        <p:nvPicPr>
          <p:cNvPr id="41" name="圖片 40" descr="一張含有 文字, 螢幕擷取畫面, 軟體, 數字 的圖片&#10;&#10;自動產生的描述">
            <a:extLst>
              <a:ext uri="{FF2B5EF4-FFF2-40B4-BE49-F238E27FC236}">
                <a16:creationId xmlns:a16="http://schemas.microsoft.com/office/drawing/2014/main" id="{A7B70CFB-CA7A-E82F-47EE-A974B0D982F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1524" r="23845"/>
          <a:stretch/>
        </p:blipFill>
        <p:spPr>
          <a:xfrm>
            <a:off x="6275364" y="4289669"/>
            <a:ext cx="6840000" cy="36093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884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固定間隔執行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5" name="Text 2"/>
          <p:cNvSpPr/>
          <p:nvPr/>
        </p:nvSpPr>
        <p:spPr>
          <a:xfrm>
            <a:off x="1020604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fixedRate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754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固定頻率執行，不考慮任務執行時間。適合短時間任務。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8" name="Text 5"/>
          <p:cNvSpPr/>
          <p:nvPr/>
        </p:nvSpPr>
        <p:spPr>
          <a:xfrm>
            <a:off x="4912281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fixedDelay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754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固定延遲執行，考慮任務執行時間。適合長時間任務。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1" name="Text 8"/>
          <p:cNvSpPr/>
          <p:nvPr/>
        </p:nvSpPr>
        <p:spPr>
          <a:xfrm>
            <a:off x="1020604" y="5160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initialDelay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6513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初始延遲，可與 fixedRate 或 fixedDelay 組合使用。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4D45C-87A3-21A3-6002-5F92DD235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軟體, 字型 的圖片&#10;&#10;自動產生的描述">
            <a:extLst>
              <a:ext uri="{FF2B5EF4-FFF2-40B4-BE49-F238E27FC236}">
                <a16:creationId xmlns:a16="http://schemas.microsoft.com/office/drawing/2014/main" id="{B2E6DFDC-F5A6-9C08-0B71-1A12994DB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089" y="672620"/>
            <a:ext cx="12079848" cy="4646996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026DB47-843D-B609-ECAC-681FD32D2063}"/>
              </a:ext>
            </a:extLst>
          </p:cNvPr>
          <p:cNvSpPr txBox="1"/>
          <p:nvPr/>
        </p:nvSpPr>
        <p:spPr>
          <a:xfrm>
            <a:off x="1254867" y="5846323"/>
            <a:ext cx="12159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@Scheduled(initialDelay = 5000, </a:t>
            </a:r>
            <a:r>
              <a:rPr lang="en-US" altLang="zh-TW" sz="2400" dirty="0" err="1">
                <a:solidFill>
                  <a:schemeClr val="bg1"/>
                </a:solidFill>
              </a:rPr>
              <a:t>fixedRate</a:t>
            </a:r>
            <a:r>
              <a:rPr lang="en-US" altLang="zh-TW" sz="2400" dirty="0">
                <a:solidFill>
                  <a:schemeClr val="bg1"/>
                </a:solidFill>
              </a:rPr>
              <a:t> = 60000) // </a:t>
            </a:r>
            <a:r>
              <a:rPr lang="zh-TW" altLang="en-US" sz="2400" dirty="0">
                <a:solidFill>
                  <a:schemeClr val="bg1"/>
                </a:solidFill>
              </a:rPr>
              <a:t>啟動後延遲 </a:t>
            </a:r>
            <a:r>
              <a:rPr lang="en-US" altLang="zh-TW" sz="2400" dirty="0">
                <a:solidFill>
                  <a:schemeClr val="bg1"/>
                </a:solidFill>
              </a:rPr>
              <a:t>5 </a:t>
            </a:r>
            <a:r>
              <a:rPr lang="zh-TW" altLang="en-US" sz="2400" dirty="0">
                <a:solidFill>
                  <a:schemeClr val="bg1"/>
                </a:solidFill>
              </a:rPr>
              <a:t>秒，之後每分鐘執行一次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4044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601</Words>
  <Application>Microsoft Office PowerPoint</Application>
  <PresentationFormat>自訂</PresentationFormat>
  <Paragraphs>119</Paragraphs>
  <Slides>11</Slides>
  <Notes>11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6" baseType="lpstr">
      <vt:lpstr>Roboto Mono Medium</vt:lpstr>
      <vt:lpstr>Roboto Bold</vt:lpstr>
      <vt:lpstr>Roboto</vt:lpstr>
      <vt:lpstr>Arial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Lyndon Yeh</cp:lastModifiedBy>
  <cp:revision>5</cp:revision>
  <dcterms:created xsi:type="dcterms:W3CDTF">2024-12-16T23:57:07Z</dcterms:created>
  <dcterms:modified xsi:type="dcterms:W3CDTF">2024-12-17T00:23:49Z</dcterms:modified>
</cp:coreProperties>
</file>